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1"/>
  </p:notesMasterIdLst>
  <p:handoutMasterIdLst>
    <p:handoutMasterId r:id="rId72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44" r:id="rId20"/>
    <p:sldId id="346" r:id="rId21"/>
    <p:sldId id="348" r:id="rId22"/>
    <p:sldId id="347" r:id="rId23"/>
    <p:sldId id="300" r:id="rId24"/>
    <p:sldId id="308" r:id="rId25"/>
    <p:sldId id="309" r:id="rId26"/>
    <p:sldId id="310" r:id="rId27"/>
    <p:sldId id="330" r:id="rId28"/>
    <p:sldId id="279" r:id="rId29"/>
    <p:sldId id="353" r:id="rId30"/>
    <p:sldId id="355" r:id="rId31"/>
    <p:sldId id="289" r:id="rId32"/>
    <p:sldId id="283" r:id="rId33"/>
    <p:sldId id="284" r:id="rId34"/>
    <p:sldId id="285" r:id="rId35"/>
    <p:sldId id="286" r:id="rId36"/>
    <p:sldId id="287" r:id="rId37"/>
    <p:sldId id="288" r:id="rId38"/>
    <p:sldId id="280" r:id="rId39"/>
    <p:sldId id="357" r:id="rId40"/>
    <p:sldId id="302" r:id="rId41"/>
    <p:sldId id="356" r:id="rId42"/>
    <p:sldId id="358" r:id="rId43"/>
    <p:sldId id="359" r:id="rId44"/>
    <p:sldId id="360" r:id="rId45"/>
    <p:sldId id="361" r:id="rId46"/>
    <p:sldId id="290" r:id="rId47"/>
    <p:sldId id="296" r:id="rId48"/>
    <p:sldId id="291" r:id="rId49"/>
    <p:sldId id="292" r:id="rId50"/>
    <p:sldId id="293" r:id="rId51"/>
    <p:sldId id="297" r:id="rId52"/>
    <p:sldId id="298" r:id="rId53"/>
    <p:sldId id="281" r:id="rId54"/>
    <p:sldId id="294" r:id="rId55"/>
    <p:sldId id="331" r:id="rId56"/>
    <p:sldId id="332" r:id="rId57"/>
    <p:sldId id="333" r:id="rId58"/>
    <p:sldId id="322" r:id="rId59"/>
    <p:sldId id="352" r:id="rId60"/>
    <p:sldId id="258" r:id="rId61"/>
    <p:sldId id="339" r:id="rId62"/>
    <p:sldId id="337" r:id="rId63"/>
    <p:sldId id="329" r:id="rId64"/>
    <p:sldId id="325" r:id="rId65"/>
    <p:sldId id="338" r:id="rId66"/>
    <p:sldId id="349" r:id="rId67"/>
    <p:sldId id="350" r:id="rId68"/>
    <p:sldId id="351" r:id="rId69"/>
    <p:sldId id="35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86258" autoAdjust="0"/>
  </p:normalViewPr>
  <p:slideViewPr>
    <p:cSldViewPr snapToGrid="0">
      <p:cViewPr>
        <p:scale>
          <a:sx n="100" d="100"/>
          <a:sy n="100" d="100"/>
        </p:scale>
        <p:origin x="111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18/06/2019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47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18/06/2019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683" r:id="rId7"/>
    <p:sldLayoutId id="2147483699" r:id="rId8"/>
    <p:sldLayoutId id="214748370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emf"/><Relationship Id="rId26" Type="http://schemas.openxmlformats.org/officeDocument/2006/relationships/image" Target="../media/image60.emf"/><Relationship Id="rId3" Type="http://schemas.openxmlformats.org/officeDocument/2006/relationships/image" Target="../media/image38.png"/><Relationship Id="rId21" Type="http://schemas.openxmlformats.org/officeDocument/2006/relationships/image" Target="../media/image55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emf"/><Relationship Id="rId5" Type="http://schemas.openxmlformats.org/officeDocument/2006/relationships/image" Target="../media/image40.pn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5.png"/><Relationship Id="rId19" Type="http://schemas.openxmlformats.org/officeDocument/2006/relationships/image" Target="../media/image53.emf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emf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11" Type="http://schemas.openxmlformats.org/officeDocument/2006/relationships/image" Target="../media/image93.emf"/><Relationship Id="rId5" Type="http://schemas.openxmlformats.org/officeDocument/2006/relationships/image" Target="../media/image87.png"/><Relationship Id="rId10" Type="http://schemas.openxmlformats.org/officeDocument/2006/relationships/image" Target="../media/image92.emf"/><Relationship Id="rId4" Type="http://schemas.openxmlformats.org/officeDocument/2006/relationships/image" Target="../media/image86.png"/><Relationship Id="rId9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jpeg"/><Relationship Id="rId11" Type="http://schemas.openxmlformats.org/officeDocument/2006/relationships/image" Target="../media/image135.jpeg"/><Relationship Id="rId5" Type="http://schemas.openxmlformats.org/officeDocument/2006/relationships/image" Target="../media/image131.png"/><Relationship Id="rId10" Type="http://schemas.openxmlformats.org/officeDocument/2006/relationships/image" Target="../media/image42.png"/><Relationship Id="rId4" Type="http://schemas.openxmlformats.org/officeDocument/2006/relationships/image" Target="../media/image130.jpeg"/><Relationship Id="rId9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Research in </a:t>
            </a:r>
            <a:br>
              <a:rPr lang="en-US" sz="2000" smtClean="0"/>
            </a:br>
            <a:r>
              <a:rPr lang="en-US" sz="2000" smtClean="0"/>
              <a:t>Software Product Line Engineering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2" name="Freeform 11"/>
          <p:cNvSpPr/>
          <p:nvPr/>
        </p:nvSpPr>
        <p:spPr>
          <a:xfrm rot="3225314" flipV="1">
            <a:off x="7536059" y="704499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</a:t>
            </a:r>
            <a:r>
              <a:rPr lang="de-DE" smtClean="0"/>
              <a:t>Optimisation of Product Configurations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4742" y="5073755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Automation?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884094" y="4582232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Quality?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83776" y="5267558"/>
            <a:ext cx="1715605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36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1142491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Analyses in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</a:t>
            </a:r>
            <a:r>
              <a:rPr lang="en-US" sz="2800" smtClean="0"/>
              <a:t>Engineering</a:t>
            </a:r>
            <a:br>
              <a:rPr lang="en-US" sz="2800" smtClean="0"/>
            </a:br>
            <a:r>
              <a:rPr lang="en-US" sz="2800" smtClean="0"/>
              <a:t>(e.g., Testing, Verification)</a:t>
            </a:r>
            <a:endParaRPr lang="en-US" sz="280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Unoptimized Product-based </a:t>
            </a:r>
            <a:r>
              <a:rPr lang="de-DE" dirty="0" smtClean="0"/>
              <a:t>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Advantages</a:t>
            </a:r>
          </a:p>
          <a:p>
            <a:pPr lvl="1"/>
            <a:r>
              <a:rPr lang="de-DE" dirty="0" smtClean="0"/>
              <a:t>Easy to apply existing analysis techniques</a:t>
            </a:r>
          </a:p>
          <a:p>
            <a:pPr lvl="1"/>
            <a:r>
              <a:rPr lang="de-DE" dirty="0" smtClean="0"/>
              <a:t>Soundness (detected fault IS a fault of the product)</a:t>
            </a:r>
          </a:p>
          <a:p>
            <a:r>
              <a:rPr lang="de-DE" dirty="0" smtClean="0"/>
              <a:t>Disadvantages</a:t>
            </a:r>
          </a:p>
          <a:p>
            <a:pPr lvl="1"/>
            <a:r>
              <a:rPr lang="de-DE" dirty="0" smtClean="0"/>
              <a:t>Low scalability (due to number of products, not exploiting simiarities</a:t>
            </a:r>
          </a:p>
          <a:p>
            <a:pPr lvl="1"/>
            <a:r>
              <a:rPr lang="de-DE" dirty="0" smtClean="0"/>
              <a:t>Faults in product </a:t>
            </a:r>
            <a:r>
              <a:rPr lang="de-DE" dirty="0" smtClean="0">
                <a:sym typeface="Wingdings" panose="05000000000000000000" pitchFamily="2" charset="2"/>
              </a:rPr>
              <a:t> fault in </a:t>
            </a:r>
            <a:r>
              <a:rPr lang="de-DE" smtClean="0">
                <a:sym typeface="Wingdings" panose="05000000000000000000" pitchFamily="2" charset="2"/>
              </a:rPr>
              <a:t>domain-level artefacts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03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Optimized Product-based </a:t>
            </a:r>
            <a:r>
              <a:rPr lang="de-DE" dirty="0" smtClean="0"/>
              <a:t>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Minimise set of products to analyse</a:t>
            </a:r>
          </a:p>
          <a:p>
            <a:pPr lvl="1"/>
            <a:r>
              <a:rPr lang="de-DE" smtClean="0"/>
              <a:t>E.g. coverage of pairwise combinations of features</a:t>
            </a:r>
          </a:p>
          <a:p>
            <a:r>
              <a:rPr lang="de-DE" smtClean="0"/>
              <a:t>Advantages</a:t>
            </a:r>
          </a:p>
          <a:p>
            <a:pPr lvl="1"/>
            <a:r>
              <a:rPr lang="de-DE" smtClean="0"/>
              <a:t>Improves scalability</a:t>
            </a:r>
            <a:endParaRPr lang="de-DE" dirty="0" smtClean="0"/>
          </a:p>
          <a:p>
            <a:r>
              <a:rPr lang="de-DE" smtClean="0"/>
              <a:t>Disadvantages</a:t>
            </a:r>
          </a:p>
          <a:p>
            <a:pPr lvl="1"/>
            <a:r>
              <a:rPr lang="de-DE" smtClean="0"/>
              <a:t>Need to ensure that all relevant products are analysed</a:t>
            </a:r>
          </a:p>
          <a:p>
            <a:pPr lvl="1"/>
            <a:r>
              <a:rPr lang="de-DE" smtClean="0"/>
              <a:t>Might miss faults if using heuristics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5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Family-based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Analysing the whole product line (operates on domain artefacts)</a:t>
            </a:r>
          </a:p>
          <a:p>
            <a:r>
              <a:rPr lang="en-US" smtClean="0"/>
              <a:t>Exploit commonality, avoid redundant computations</a:t>
            </a:r>
          </a:p>
          <a:p>
            <a:r>
              <a:rPr lang="en-US" smtClean="0"/>
              <a:t>Advantages</a:t>
            </a:r>
          </a:p>
          <a:p>
            <a:pPr lvl="1"/>
            <a:r>
              <a:rPr lang="en-US" smtClean="0"/>
              <a:t>Improves scalability (faster than analyzing individual products)</a:t>
            </a:r>
          </a:p>
          <a:p>
            <a:r>
              <a:rPr lang="en-US" smtClean="0"/>
              <a:t>Disadvantages</a:t>
            </a:r>
          </a:p>
          <a:p>
            <a:pPr lvl="1"/>
            <a:r>
              <a:rPr lang="en-US" smtClean="0"/>
              <a:t>Existing analysis techniques need to be adapted</a:t>
            </a:r>
          </a:p>
          <a:p>
            <a:pPr lvl="1"/>
            <a:r>
              <a:rPr lang="en-US" smtClean="0"/>
              <a:t>Changing some artifacts </a:t>
            </a:r>
            <a:r>
              <a:rPr lang="en-US" smtClean="0">
                <a:sym typeface="Wingdings" panose="05000000000000000000" pitchFamily="2" charset="2"/>
              </a:rPr>
              <a:t> Need to reanalyze whole PL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Might be infeasible for large PLs (analysis can exceed resource limits)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Assumes closed world (implementation of all features known and fixed)</a:t>
            </a:r>
          </a:p>
          <a:p>
            <a:r>
              <a:rPr lang="en-US" smtClean="0">
                <a:sym typeface="Wingdings" panose="05000000000000000000" pitchFamily="2" charset="2"/>
              </a:rPr>
              <a:t>Examples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Family-based Static Analysis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Family-based Model Checking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Advantages</a:t>
            </a:r>
          </a:p>
          <a:p>
            <a:pPr lvl="1"/>
            <a:r>
              <a:rPr lang="en-US" smtClean="0"/>
              <a:t>Also supports open world scenarios</a:t>
            </a:r>
          </a:p>
          <a:p>
            <a:pPr lvl="1"/>
            <a:r>
              <a:rPr lang="en-US" smtClean="0"/>
              <a:t>Scales well (amenable for analyses with large resource consumption)</a:t>
            </a:r>
          </a:p>
          <a:p>
            <a:pPr lvl="1"/>
            <a:r>
              <a:rPr lang="en-US" smtClean="0"/>
              <a:t>Not affected by changes to variability model</a:t>
            </a:r>
          </a:p>
          <a:p>
            <a:r>
              <a:rPr lang="en-US" smtClean="0"/>
              <a:t>Disadvantages</a:t>
            </a:r>
          </a:p>
          <a:p>
            <a:pPr lvl="1"/>
            <a:r>
              <a:rPr lang="en-US" smtClean="0"/>
              <a:t>Focuses only on problems </a:t>
            </a:r>
            <a:r>
              <a:rPr lang="en-US" i="1" smtClean="0"/>
              <a:t>within </a:t>
            </a:r>
            <a:r>
              <a:rPr lang="en-US" smtClean="0"/>
              <a:t>a features, not across features (e.g., feature interactions)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47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7 </a:t>
            </a:r>
            <a:r>
              <a:rPr lang="de-DE" smtClean="0"/>
              <a:t>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78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844288" y="848480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</a:t>
            </a:r>
            <a:r>
              <a:rPr lang="en-US" smtClean="0"/>
              <a:t>a </a:t>
            </a:r>
            <a:r>
              <a:rPr lang="en-US" smtClean="0"/>
              <a:t>(ML approximation of a)</a:t>
            </a:r>
            <a:br>
              <a:rPr lang="en-US" smtClean="0"/>
            </a:br>
            <a:r>
              <a:rPr lang="en-US" smtClean="0"/>
              <a:t>configuration </a:t>
            </a:r>
            <a:r>
              <a:rPr lang="en-US" smtClean="0"/>
              <a:t>space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from </a:t>
            </a:r>
            <a:r>
              <a:rPr lang="en-US" smtClean="0"/>
              <a:t>a limited number of </a:t>
            </a:r>
            <a:r>
              <a:rPr lang="en-US" smtClean="0"/>
              <a:t>configurations</a:t>
            </a:r>
          </a:p>
          <a:p>
            <a:pPr lvl="1"/>
            <a:r>
              <a:rPr lang="en-US" smtClean="0"/>
              <a:t>Finding “similar” products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29" name="Rectangle 28"/>
          <p:cNvSpPr/>
          <p:nvPr/>
        </p:nvSpPr>
        <p:spPr>
          <a:xfrm>
            <a:off x="20767" y="367563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8" y="436967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1127390" y="449720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4666286">
            <a:off x="2980062" y="2062176"/>
            <a:ext cx="1135150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 rot="4666286">
            <a:off x="2126838" y="3096894"/>
            <a:ext cx="3003565" cy="237713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20766" y="132667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66" y="180714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8" y="226254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106044" y="272297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97281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35" y="1097084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</a:t>
            </a:r>
            <a:r>
              <a:rPr lang="de-DE" sz="2000" smtClean="0"/>
              <a:t>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60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1683</TotalTime>
  <Words>1738</Words>
  <Application>Microsoft Office PowerPoint</Application>
  <PresentationFormat>On-screen Show (4:3)</PresentationFormat>
  <Paragraphs>401</Paragraphs>
  <Slides>65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Research in  Software Product Line Engineering</vt:lpstr>
      <vt:lpstr>2.1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Quality?</vt:lpstr>
      <vt:lpstr>Verification and Testing</vt:lpstr>
      <vt:lpstr>Analyses in  Software Product Line Engineering (e.g., Testing, Verification)</vt:lpstr>
      <vt:lpstr>Unoptimized Product-based Analyses</vt:lpstr>
      <vt:lpstr>Optimized Product-based Analyses</vt:lpstr>
      <vt:lpstr>Family-based Analyses</vt:lpstr>
      <vt:lpstr>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7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57</cp:revision>
  <cp:lastPrinted>2017-04-04T15:19:26Z</cp:lastPrinted>
  <dcterms:created xsi:type="dcterms:W3CDTF">2019-06-16T21:24:07Z</dcterms:created>
  <dcterms:modified xsi:type="dcterms:W3CDTF">2019-06-19T00:25:39Z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